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4" r:id="rId4"/>
  </p:sldMasterIdLst>
  <p:notesMasterIdLst>
    <p:notesMasterId r:id="rId14"/>
  </p:notesMasterIdLst>
  <p:handoutMasterIdLst>
    <p:handoutMasterId r:id="rId15"/>
  </p:handoutMasterIdLst>
  <p:sldIdLst>
    <p:sldId id="264" r:id="rId5"/>
    <p:sldId id="256" r:id="rId6"/>
    <p:sldId id="265" r:id="rId7"/>
    <p:sldId id="266" r:id="rId8"/>
    <p:sldId id="267" r:id="rId9"/>
    <p:sldId id="268" r:id="rId10"/>
    <p:sldId id="269" r:id="rId11"/>
    <p:sldId id="270" r:id="rId12"/>
    <p:sldId id="25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1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1642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8/4/2021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8/4/2021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1507-A533-4F2E-B984-305D4E4F5CE4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0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DDD7-3FE8-4583-81CB-632D5267A8B4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6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2273-1190-47FC-BA5A-981185797AF1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75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add title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719139" y="1172749"/>
            <a:ext cx="7921625" cy="49126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pc="0" baseline="0"/>
            </a:lvl4pPr>
            <a:lvl5pPr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2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BB71-6DE2-4937-8AEC-8B1AE0DB59CF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63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ADD7-A3CC-46CA-B4EE-B20DC19C65C4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9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7653-8290-49FD-9716-A2C1CB6DA8FD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6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AA5-9729-4046-B4EA-C2E953FA8206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7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096B-8B9A-4F98-8A4A-7B031A299951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8B70-756A-47BE-81CE-FA952E7560EC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8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19E4-4707-4D4C-84BE-F88B0E767A80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37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93A0-19E1-47AC-8700-509B6BECB2CF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1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45DD-0F6B-4F7F-AE06-73BBDCC76E66}" type="datetime1">
              <a:rPr lang="en-US" smtClean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5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package" Target="../embeddings/Microsoft_PowerPoint_Presentation1.pptx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PowerPoint_Presentation2.pptx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AC1ECA-56A6-4FA8-A216-A0502A627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8EC873-0A32-4290-8CF6-220477C54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8780525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386" y="4590661"/>
            <a:ext cx="7658146" cy="743339"/>
          </a:xfrm>
        </p:spPr>
        <p:txBody>
          <a:bodyPr>
            <a:normAutofit/>
          </a:bodyPr>
          <a:lstStyle/>
          <a:p>
            <a:r>
              <a:rPr lang="en-US" sz="3400" dirty="0"/>
              <a:t>Australian Microgrid Centre of Excellence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6444" y="5608077"/>
            <a:ext cx="4339657" cy="5425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Members Meeting and Update</a:t>
            </a:r>
          </a:p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D9F652-3457-4E2B-89AE-83048A6B58BC}"/>
              </a:ext>
            </a:extLst>
          </p:cNvPr>
          <p:cNvGrpSpPr/>
          <p:nvPr/>
        </p:nvGrpSpPr>
        <p:grpSpPr>
          <a:xfrm>
            <a:off x="2077956" y="1482773"/>
            <a:ext cx="4788511" cy="2056263"/>
            <a:chOff x="559480" y="171061"/>
            <a:chExt cx="11583404" cy="551735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2A6C9B0-A1BC-445B-BA7C-4868838B8477}"/>
                </a:ext>
              </a:extLst>
            </p:cNvPr>
            <p:cNvGrpSpPr/>
            <p:nvPr/>
          </p:nvGrpSpPr>
          <p:grpSpPr>
            <a:xfrm>
              <a:off x="559480" y="171061"/>
              <a:ext cx="11583404" cy="5517358"/>
              <a:chOff x="559480" y="171061"/>
              <a:chExt cx="11583404" cy="551735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CF223CE-5DDA-4170-BF3D-D7222CC8F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bg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59480" y="171061"/>
                <a:ext cx="11583404" cy="5517358"/>
              </a:xfrm>
              <a:prstGeom prst="roundRect">
                <a:avLst>
                  <a:gd name="adj" fmla="val 16667"/>
                </a:avLst>
              </a:prstGeom>
              <a:solidFill>
                <a:srgbClr val="440040"/>
              </a:solidFill>
              <a:ln>
                <a:noFill/>
              </a:ln>
              <a:effectLst>
                <a:outerShdw blurRad="76200" dist="38100" dir="7800000" algn="tl" rotWithShape="0">
                  <a:schemeClr val="bg1">
                    <a:alpha val="40000"/>
                  </a:scheme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1665216-2E27-4382-A081-B09993B94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8451" y="489098"/>
                <a:ext cx="10914321" cy="48590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4524B4-480E-4E4F-98B9-9283E3ADE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8409" y="994072"/>
              <a:ext cx="8745279" cy="3847925"/>
            </a:xfrm>
            <a:prstGeom prst="rect">
              <a:avLst/>
            </a:prstGeom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BC2B67-D578-4641-8B48-A2BD08323BC6}"/>
              </a:ext>
            </a:extLst>
          </p:cNvPr>
          <p:cNvGrpSpPr/>
          <p:nvPr/>
        </p:nvGrpSpPr>
        <p:grpSpPr>
          <a:xfrm>
            <a:off x="1568999" y="142552"/>
            <a:ext cx="6622501" cy="1720319"/>
            <a:chOff x="0" y="718920"/>
            <a:chExt cx="6243067" cy="3837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7F7277-044C-406F-974B-4697B3842ECF}"/>
                </a:ext>
              </a:extLst>
            </p:cNvPr>
            <p:cNvSpPr/>
            <p:nvPr/>
          </p:nvSpPr>
          <p:spPr>
            <a:xfrm>
              <a:off x="0" y="718920"/>
              <a:ext cx="6243067" cy="3837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93B3B4FB-46A5-431F-AE6F-120ADFCE7AAA}"/>
                </a:ext>
              </a:extLst>
            </p:cNvPr>
            <p:cNvSpPr txBox="1"/>
            <p:nvPr/>
          </p:nvSpPr>
          <p:spPr>
            <a:xfrm>
              <a:off x="18734" y="737654"/>
              <a:ext cx="6205599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dirty="0"/>
                <a:t>Agenda</a:t>
              </a:r>
              <a:endParaRPr lang="en-US" sz="3600" kern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6B9FC1B-86E8-4803-B042-F1EB5812CF16}"/>
              </a:ext>
            </a:extLst>
          </p:cNvPr>
          <p:cNvSpPr txBox="1"/>
          <p:nvPr/>
        </p:nvSpPr>
        <p:spPr>
          <a:xfrm>
            <a:off x="207434" y="2201538"/>
            <a:ext cx="8902700" cy="324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Update on key developments since inception (Terry/Om)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Corporate governance, including our constitution (Nick)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Strategic Plan highlights (Liz)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Aboriginal engagement offer (Julius)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Project activities (Terry)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Membership bits (Liz)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Open Mic/Networking (Members)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06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BC2B67-D578-4641-8B48-A2BD08323BC6}"/>
              </a:ext>
            </a:extLst>
          </p:cNvPr>
          <p:cNvGrpSpPr/>
          <p:nvPr/>
        </p:nvGrpSpPr>
        <p:grpSpPr>
          <a:xfrm>
            <a:off x="1568999" y="142552"/>
            <a:ext cx="6622501" cy="1720319"/>
            <a:chOff x="0" y="718920"/>
            <a:chExt cx="6243067" cy="3837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7F7277-044C-406F-974B-4697B3842ECF}"/>
                </a:ext>
              </a:extLst>
            </p:cNvPr>
            <p:cNvSpPr/>
            <p:nvPr/>
          </p:nvSpPr>
          <p:spPr>
            <a:xfrm>
              <a:off x="0" y="718920"/>
              <a:ext cx="6243067" cy="3837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93B3B4FB-46A5-431F-AE6F-120ADFCE7AAA}"/>
                </a:ext>
              </a:extLst>
            </p:cNvPr>
            <p:cNvSpPr txBox="1"/>
            <p:nvPr/>
          </p:nvSpPr>
          <p:spPr>
            <a:xfrm>
              <a:off x="18734" y="737654"/>
              <a:ext cx="6205599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dirty="0"/>
                <a:t>Update – Terry &amp; Om</a:t>
              </a:r>
              <a:endParaRPr lang="en-US" sz="3600" kern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6B9FC1B-86E8-4803-B042-F1EB5812CF16}"/>
              </a:ext>
            </a:extLst>
          </p:cNvPr>
          <p:cNvSpPr txBox="1"/>
          <p:nvPr/>
        </p:nvSpPr>
        <p:spPr>
          <a:xfrm>
            <a:off x="207434" y="2201538"/>
            <a:ext cx="8902700" cy="3567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+35 Members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+3 MOUs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Reciprocal memberships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Ocean Energy Group, Engineers Australia*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RaceFor2030*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“Bankable microgrids” modelling tool adopted by Murdoch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Symposium Planning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media: Website, Email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PTY LTD created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62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BC2B67-D578-4641-8B48-A2BD08323BC6}"/>
              </a:ext>
            </a:extLst>
          </p:cNvPr>
          <p:cNvGrpSpPr/>
          <p:nvPr/>
        </p:nvGrpSpPr>
        <p:grpSpPr>
          <a:xfrm>
            <a:off x="1568999" y="142552"/>
            <a:ext cx="6622501" cy="1720319"/>
            <a:chOff x="0" y="718920"/>
            <a:chExt cx="6243067" cy="3837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7F7277-044C-406F-974B-4697B3842ECF}"/>
                </a:ext>
              </a:extLst>
            </p:cNvPr>
            <p:cNvSpPr/>
            <p:nvPr/>
          </p:nvSpPr>
          <p:spPr>
            <a:xfrm>
              <a:off x="0" y="718920"/>
              <a:ext cx="6243067" cy="3837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93B3B4FB-46A5-431F-AE6F-120ADFCE7AAA}"/>
                </a:ext>
              </a:extLst>
            </p:cNvPr>
            <p:cNvSpPr txBox="1"/>
            <p:nvPr/>
          </p:nvSpPr>
          <p:spPr>
            <a:xfrm>
              <a:off x="18734" y="737654"/>
              <a:ext cx="6205599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dirty="0"/>
                <a:t>Update – Nick</a:t>
              </a:r>
              <a:endParaRPr lang="en-US" sz="3600" kern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6B9FC1B-86E8-4803-B042-F1EB5812CF16}"/>
              </a:ext>
            </a:extLst>
          </p:cNvPr>
          <p:cNvSpPr txBox="1"/>
          <p:nvPr/>
        </p:nvSpPr>
        <p:spPr>
          <a:xfrm>
            <a:off x="207434" y="2201538"/>
            <a:ext cx="8902700" cy="2484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Governance Planning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Constitution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forms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73311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BC2B67-D578-4641-8B48-A2BD08323BC6}"/>
              </a:ext>
            </a:extLst>
          </p:cNvPr>
          <p:cNvGrpSpPr/>
          <p:nvPr/>
        </p:nvGrpSpPr>
        <p:grpSpPr>
          <a:xfrm>
            <a:off x="1568999" y="142552"/>
            <a:ext cx="6622501" cy="1720319"/>
            <a:chOff x="0" y="718920"/>
            <a:chExt cx="6243067" cy="3837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7F7277-044C-406F-974B-4697B3842ECF}"/>
                </a:ext>
              </a:extLst>
            </p:cNvPr>
            <p:cNvSpPr/>
            <p:nvPr/>
          </p:nvSpPr>
          <p:spPr>
            <a:xfrm>
              <a:off x="0" y="718920"/>
              <a:ext cx="6243067" cy="3837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93B3B4FB-46A5-431F-AE6F-120ADFCE7AAA}"/>
                </a:ext>
              </a:extLst>
            </p:cNvPr>
            <p:cNvSpPr txBox="1"/>
            <p:nvPr/>
          </p:nvSpPr>
          <p:spPr>
            <a:xfrm>
              <a:off x="18734" y="737654"/>
              <a:ext cx="6205599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dirty="0"/>
                <a:t>Update – Liz</a:t>
              </a:r>
              <a:endParaRPr lang="en-US" sz="3600" kern="1200" dirty="0"/>
            </a:p>
          </p:txBody>
        </p:sp>
      </p:grpSp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4CE8F9C6-09FB-4C25-AD5D-7BD9B7654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683812"/>
              </p:ext>
            </p:extLst>
          </p:nvPr>
        </p:nvGraphicFramePr>
        <p:xfrm>
          <a:off x="1997075" y="2606675"/>
          <a:ext cx="6096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616998" imgH="3159563" progId="PowerPoint.Show.12">
                  <p:embed/>
                </p:oleObj>
              </mc:Choice>
              <mc:Fallback>
                <p:oleObj name="Presentation" r:id="rId2" imgW="5616998" imgH="315956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97075" y="2606675"/>
                        <a:ext cx="6096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9599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BC2B67-D578-4641-8B48-A2BD08323BC6}"/>
              </a:ext>
            </a:extLst>
          </p:cNvPr>
          <p:cNvGrpSpPr/>
          <p:nvPr/>
        </p:nvGrpSpPr>
        <p:grpSpPr>
          <a:xfrm>
            <a:off x="1568999" y="142552"/>
            <a:ext cx="6622501" cy="1720319"/>
            <a:chOff x="0" y="718920"/>
            <a:chExt cx="6243067" cy="3837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7F7277-044C-406F-974B-4697B3842ECF}"/>
                </a:ext>
              </a:extLst>
            </p:cNvPr>
            <p:cNvSpPr/>
            <p:nvPr/>
          </p:nvSpPr>
          <p:spPr>
            <a:xfrm>
              <a:off x="0" y="718920"/>
              <a:ext cx="6243067" cy="3837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93B3B4FB-46A5-431F-AE6F-120ADFCE7AAA}"/>
                </a:ext>
              </a:extLst>
            </p:cNvPr>
            <p:cNvSpPr txBox="1"/>
            <p:nvPr/>
          </p:nvSpPr>
          <p:spPr>
            <a:xfrm>
              <a:off x="18734" y="737654"/>
              <a:ext cx="6205599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dirty="0"/>
                <a:t>Update – Julius</a:t>
              </a:r>
              <a:endParaRPr lang="en-US" sz="3600" kern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6B9FC1B-86E8-4803-B042-F1EB5812CF16}"/>
              </a:ext>
            </a:extLst>
          </p:cNvPr>
          <p:cNvSpPr txBox="1"/>
          <p:nvPr/>
        </p:nvSpPr>
        <p:spPr>
          <a:xfrm>
            <a:off x="207434" y="2201538"/>
            <a:ext cx="3873499" cy="410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Pro-bono Feasibility studies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benefits of pro-bono microgrid feasibility studies are multi-faceted: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Renewable energy microgrid development and deployment will create new jobs and economic growth for stakeholders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Local communities gain access to professional expertise at no cost, and are provided with an investment-ready feasibility study at the end of the engagement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Volunteers can use their professional skills for the social good, as well as connect with the local community and other volunteers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99A5D5CE-52EF-4E13-A4EE-FF1E079DE3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586629"/>
              </p:ext>
            </p:extLst>
          </p:nvPr>
        </p:nvGraphicFramePr>
        <p:xfrm>
          <a:off x="4364566" y="2690813"/>
          <a:ext cx="457200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9524880" imgH="5952960" progId="PowerPoint.Show.12">
                  <p:embed/>
                </p:oleObj>
              </mc:Choice>
              <mc:Fallback>
                <p:oleObj name="Presentation" r:id="rId2" imgW="9524880" imgH="595296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64566" y="2690813"/>
                        <a:ext cx="4572000" cy="285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092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BC2B67-D578-4641-8B48-A2BD08323BC6}"/>
              </a:ext>
            </a:extLst>
          </p:cNvPr>
          <p:cNvGrpSpPr/>
          <p:nvPr/>
        </p:nvGrpSpPr>
        <p:grpSpPr>
          <a:xfrm>
            <a:off x="1568999" y="142552"/>
            <a:ext cx="6622501" cy="1720319"/>
            <a:chOff x="0" y="718920"/>
            <a:chExt cx="6243067" cy="3837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7F7277-044C-406F-974B-4697B3842ECF}"/>
                </a:ext>
              </a:extLst>
            </p:cNvPr>
            <p:cNvSpPr/>
            <p:nvPr/>
          </p:nvSpPr>
          <p:spPr>
            <a:xfrm>
              <a:off x="0" y="718920"/>
              <a:ext cx="6243067" cy="3837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93B3B4FB-46A5-431F-AE6F-120ADFCE7AAA}"/>
                </a:ext>
              </a:extLst>
            </p:cNvPr>
            <p:cNvSpPr txBox="1"/>
            <p:nvPr/>
          </p:nvSpPr>
          <p:spPr>
            <a:xfrm>
              <a:off x="18734" y="737654"/>
              <a:ext cx="6205599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dirty="0"/>
                <a:t>Update – Terry</a:t>
              </a:r>
              <a:endParaRPr lang="en-US" sz="3600" kern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6B9FC1B-86E8-4803-B042-F1EB5812CF16}"/>
              </a:ext>
            </a:extLst>
          </p:cNvPr>
          <p:cNvSpPr txBox="1"/>
          <p:nvPr/>
        </p:nvSpPr>
        <p:spPr>
          <a:xfrm>
            <a:off x="207434" y="2201538"/>
            <a:ext cx="8902700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NERA/AOEG Albany project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Racefor2030 project</a:t>
            </a:r>
          </a:p>
        </p:txBody>
      </p:sp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5049EABC-EBB6-47E7-A529-E2BC24F9B2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373851"/>
              </p:ext>
            </p:extLst>
          </p:nvPr>
        </p:nvGraphicFramePr>
        <p:xfrm>
          <a:off x="396347" y="3135842"/>
          <a:ext cx="3523720" cy="1982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404337" imgH="3040593" progId="PowerPoint.Show.12">
                  <p:embed/>
                </p:oleObj>
              </mc:Choice>
              <mc:Fallback>
                <p:oleObj name="Presentation" r:id="rId2" imgW="5404337" imgH="304059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6347" y="3135842"/>
                        <a:ext cx="3523720" cy="1982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84D9674-5692-44CE-BE0F-589266887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719117"/>
              </p:ext>
            </p:extLst>
          </p:nvPr>
        </p:nvGraphicFramePr>
        <p:xfrm>
          <a:off x="4658784" y="3246651"/>
          <a:ext cx="8688491" cy="488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4000" imgH="5143500" progId="Acrobat.Document.11">
                  <p:embed/>
                </p:oleObj>
              </mc:Choice>
              <mc:Fallback>
                <p:oleObj name="Acrobat Document" r:id="rId4" imgW="9144000" imgH="51435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58784" y="3246651"/>
                        <a:ext cx="8688491" cy="4887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62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BC2B67-D578-4641-8B48-A2BD08323BC6}"/>
              </a:ext>
            </a:extLst>
          </p:cNvPr>
          <p:cNvGrpSpPr/>
          <p:nvPr/>
        </p:nvGrpSpPr>
        <p:grpSpPr>
          <a:xfrm>
            <a:off x="1568999" y="142552"/>
            <a:ext cx="6622501" cy="1720319"/>
            <a:chOff x="0" y="718920"/>
            <a:chExt cx="6243067" cy="3837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7F7277-044C-406F-974B-4697B3842ECF}"/>
                </a:ext>
              </a:extLst>
            </p:cNvPr>
            <p:cNvSpPr/>
            <p:nvPr/>
          </p:nvSpPr>
          <p:spPr>
            <a:xfrm>
              <a:off x="0" y="718920"/>
              <a:ext cx="6243067" cy="3837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93B3B4FB-46A5-431F-AE6F-120ADFCE7AAA}"/>
                </a:ext>
              </a:extLst>
            </p:cNvPr>
            <p:cNvSpPr txBox="1"/>
            <p:nvPr/>
          </p:nvSpPr>
          <p:spPr>
            <a:xfrm>
              <a:off x="18734" y="737654"/>
              <a:ext cx="6205599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dirty="0"/>
                <a:t>Update – Liz</a:t>
              </a:r>
              <a:endParaRPr lang="en-US" sz="3600" kern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6B9FC1B-86E8-4803-B042-F1EB5812CF16}"/>
              </a:ext>
            </a:extLst>
          </p:cNvPr>
          <p:cNvSpPr txBox="1"/>
          <p:nvPr/>
        </p:nvSpPr>
        <p:spPr>
          <a:xfrm>
            <a:off x="207434" y="2201538"/>
            <a:ext cx="8902700" cy="447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discussion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Logos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Forms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networks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Stakeholder industri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Mining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Defence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37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C9EC6C74-53A2-4F7F-B1BA-11496B105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B21CDB9-62E9-478E-ADD6-D1595D57A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C646E12-0101-4F38-BE55-A8B73816D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34816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" name="Content Placeholder 121">
            <a:extLst>
              <a:ext uri="{FF2B5EF4-FFF2-40B4-BE49-F238E27FC236}">
                <a16:creationId xmlns:a16="http://schemas.microsoft.com/office/drawing/2014/main" id="{1F061DBE-DC0B-4EF9-9966-733DEBD760A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-55032" y="2510395"/>
            <a:ext cx="3708400" cy="3274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marR="122396"/>
            <a:r>
              <a:rPr lang="en-US" spc="-15" dirty="0">
                <a:solidFill>
                  <a:srgbClr val="FFFFFF"/>
                </a:solidFill>
              </a:rPr>
              <a:t>W</a:t>
            </a:r>
            <a:r>
              <a:rPr lang="en-US" spc="38" dirty="0">
                <a:solidFill>
                  <a:srgbClr val="FFFFFF"/>
                </a:solidFill>
              </a:rPr>
              <a:t>orl</a:t>
            </a:r>
            <a:r>
              <a:rPr lang="en-US" spc="4" dirty="0">
                <a:solidFill>
                  <a:srgbClr val="FFFFFF"/>
                </a:solidFill>
              </a:rPr>
              <a:t>d</a:t>
            </a:r>
            <a:r>
              <a:rPr lang="en-US" spc="75" dirty="0">
                <a:solidFill>
                  <a:srgbClr val="FFFFFF"/>
                </a:solidFill>
              </a:rPr>
              <a:t> </a:t>
            </a:r>
            <a:r>
              <a:rPr lang="en-US" spc="38" dirty="0">
                <a:solidFill>
                  <a:srgbClr val="FFFFFF"/>
                </a:solidFill>
              </a:rPr>
              <a:t>clas</a:t>
            </a:r>
            <a:r>
              <a:rPr lang="en-US" spc="4" dirty="0">
                <a:solidFill>
                  <a:srgbClr val="FFFFFF"/>
                </a:solidFill>
              </a:rPr>
              <a:t>s</a:t>
            </a:r>
            <a:r>
              <a:rPr lang="en-US" spc="71" dirty="0">
                <a:solidFill>
                  <a:srgbClr val="FFFFFF"/>
                </a:solidFill>
              </a:rPr>
              <a:t> </a:t>
            </a:r>
            <a:r>
              <a:rPr lang="en-US" spc="38" dirty="0">
                <a:solidFill>
                  <a:srgbClr val="FFFFFF"/>
                </a:solidFill>
              </a:rPr>
              <a:t>inn</a:t>
            </a:r>
            <a:r>
              <a:rPr lang="en-US" spc="30" dirty="0">
                <a:solidFill>
                  <a:srgbClr val="FFFFFF"/>
                </a:solidFill>
              </a:rPr>
              <a:t>o</a:t>
            </a:r>
            <a:r>
              <a:rPr lang="en-US" spc="15" dirty="0">
                <a:solidFill>
                  <a:srgbClr val="FFFFFF"/>
                </a:solidFill>
              </a:rPr>
              <a:t>v</a:t>
            </a:r>
            <a:r>
              <a:rPr lang="en-US" spc="23" dirty="0">
                <a:solidFill>
                  <a:srgbClr val="FFFFFF"/>
                </a:solidFill>
              </a:rPr>
              <a:t>a</a:t>
            </a:r>
            <a:r>
              <a:rPr lang="en-US" spc="38" dirty="0">
                <a:solidFill>
                  <a:srgbClr val="FFFFFF"/>
                </a:solidFill>
              </a:rPr>
              <a:t>tio</a:t>
            </a:r>
            <a:r>
              <a:rPr lang="en-US" spc="4" dirty="0">
                <a:solidFill>
                  <a:srgbClr val="FFFFFF"/>
                </a:solidFill>
              </a:rPr>
              <a:t>n</a:t>
            </a:r>
            <a:r>
              <a:rPr lang="en-US" spc="71" dirty="0">
                <a:solidFill>
                  <a:srgbClr val="FFFFFF"/>
                </a:solidFill>
              </a:rPr>
              <a:t> </a:t>
            </a:r>
            <a:r>
              <a:rPr lang="en-US" spc="38" dirty="0" err="1">
                <a:solidFill>
                  <a:srgbClr val="FFFFFF"/>
                </a:solidFill>
              </a:rPr>
              <a:t>ce</a:t>
            </a:r>
            <a:r>
              <a:rPr lang="en-US" spc="26" dirty="0" err="1">
                <a:solidFill>
                  <a:srgbClr val="FFFFFF"/>
                </a:solidFill>
              </a:rPr>
              <a:t>n</a:t>
            </a:r>
            <a:r>
              <a:rPr lang="en-US" spc="38" dirty="0" err="1">
                <a:solidFill>
                  <a:srgbClr val="FFFFFF"/>
                </a:solidFill>
              </a:rPr>
              <a:t>t</a:t>
            </a:r>
            <a:r>
              <a:rPr lang="en-US" spc="19" dirty="0" err="1">
                <a:solidFill>
                  <a:srgbClr val="FFFFFF"/>
                </a:solidFill>
              </a:rPr>
              <a:t>r</a:t>
            </a:r>
            <a:r>
              <a:rPr lang="en-US" spc="4" dirty="0" err="1">
                <a:solidFill>
                  <a:srgbClr val="FFFFFF"/>
                </a:solidFill>
              </a:rPr>
              <a:t>e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marL="180975" marR="122396"/>
            <a:r>
              <a:rPr lang="en-US" spc="38" dirty="0">
                <a:solidFill>
                  <a:srgbClr val="FFFFFF"/>
                </a:solidFill>
              </a:rPr>
              <a:t>Globa</a:t>
            </a:r>
            <a:r>
              <a:rPr lang="en-US" dirty="0">
                <a:solidFill>
                  <a:srgbClr val="FFFFFF"/>
                </a:solidFill>
              </a:rPr>
              <a:t>l</a:t>
            </a:r>
            <a:r>
              <a:rPr lang="en-US" spc="71" dirty="0">
                <a:solidFill>
                  <a:srgbClr val="FFFFFF"/>
                </a:solidFill>
              </a:rPr>
              <a:t> </a:t>
            </a:r>
            <a:r>
              <a:rPr lang="en-US" spc="38" dirty="0">
                <a:solidFill>
                  <a:srgbClr val="FFFFFF"/>
                </a:solidFill>
              </a:rPr>
              <a:t>sou</a:t>
            </a:r>
            <a:r>
              <a:rPr lang="en-US" spc="15" dirty="0">
                <a:solidFill>
                  <a:srgbClr val="FFFFFF"/>
                </a:solidFill>
              </a:rPr>
              <a:t>r</a:t>
            </a:r>
            <a:r>
              <a:rPr lang="en-US" spc="38" dirty="0">
                <a:solidFill>
                  <a:srgbClr val="FFFFFF"/>
                </a:solidFill>
              </a:rPr>
              <a:t>c</a:t>
            </a:r>
            <a:r>
              <a:rPr lang="en-US" spc="4" dirty="0">
                <a:solidFill>
                  <a:srgbClr val="FFFFFF"/>
                </a:solidFill>
              </a:rPr>
              <a:t>e</a:t>
            </a:r>
            <a:r>
              <a:rPr lang="en-US" spc="71" dirty="0">
                <a:solidFill>
                  <a:srgbClr val="FFFFFF"/>
                </a:solidFill>
              </a:rPr>
              <a:t> </a:t>
            </a:r>
            <a:r>
              <a:rPr lang="en-US" spc="38" dirty="0">
                <a:solidFill>
                  <a:srgbClr val="FFFFFF"/>
                </a:solidFill>
              </a:rPr>
              <a:t>o</a:t>
            </a:r>
            <a:r>
              <a:rPr lang="en-US" spc="4" dirty="0">
                <a:solidFill>
                  <a:srgbClr val="FFFFFF"/>
                </a:solidFill>
              </a:rPr>
              <a:t>f</a:t>
            </a:r>
            <a:r>
              <a:rPr lang="en-US" spc="71" dirty="0">
                <a:solidFill>
                  <a:srgbClr val="FFFFFF"/>
                </a:solidFill>
              </a:rPr>
              <a:t> </a:t>
            </a:r>
            <a:r>
              <a:rPr lang="en-US" spc="15" dirty="0">
                <a:solidFill>
                  <a:srgbClr val="FFFFFF"/>
                </a:solidFill>
              </a:rPr>
              <a:t>e</a:t>
            </a:r>
            <a:r>
              <a:rPr lang="en-US" spc="38" dirty="0">
                <a:solidFill>
                  <a:srgbClr val="FFFFFF"/>
                </a:solidFill>
              </a:rPr>
              <a:t>xpertise</a:t>
            </a:r>
            <a:endParaRPr lang="en-US" dirty="0">
              <a:solidFill>
                <a:srgbClr val="FFFFFF"/>
              </a:solidFill>
            </a:endParaRPr>
          </a:p>
          <a:p>
            <a:pPr marL="180975" marR="3810"/>
            <a:r>
              <a:rPr lang="en-US" spc="38" dirty="0">
                <a:solidFill>
                  <a:srgbClr val="FFFFFF"/>
                </a:solidFill>
              </a:rPr>
              <a:t>Publi</a:t>
            </a:r>
            <a:r>
              <a:rPr lang="en-US" spc="4" dirty="0">
                <a:solidFill>
                  <a:srgbClr val="FFFFFF"/>
                </a:solidFill>
              </a:rPr>
              <a:t>c</a:t>
            </a:r>
            <a:r>
              <a:rPr lang="en-US" spc="64" dirty="0">
                <a:solidFill>
                  <a:srgbClr val="FFFFFF"/>
                </a:solidFill>
              </a:rPr>
              <a:t> </a:t>
            </a:r>
            <a:r>
              <a:rPr lang="en-US" spc="38" dirty="0">
                <a:solidFill>
                  <a:srgbClr val="FFFFFF"/>
                </a:solidFill>
              </a:rPr>
              <a:t>an</a:t>
            </a:r>
            <a:r>
              <a:rPr lang="en-US" spc="4" dirty="0">
                <a:solidFill>
                  <a:srgbClr val="FFFFFF"/>
                </a:solidFill>
              </a:rPr>
              <a:t>d</a:t>
            </a:r>
            <a:r>
              <a:rPr lang="en-US" spc="71" dirty="0">
                <a:solidFill>
                  <a:srgbClr val="FFFFFF"/>
                </a:solidFill>
              </a:rPr>
              <a:t> </a:t>
            </a:r>
            <a:r>
              <a:rPr lang="en-US" spc="38" dirty="0">
                <a:solidFill>
                  <a:srgbClr val="FFFFFF"/>
                </a:solidFill>
              </a:rPr>
              <a:t>pri</a:t>
            </a:r>
            <a:r>
              <a:rPr lang="en-US" spc="19" dirty="0">
                <a:solidFill>
                  <a:srgbClr val="FFFFFF"/>
                </a:solidFill>
              </a:rPr>
              <a:t>v</a:t>
            </a:r>
            <a:r>
              <a:rPr lang="en-US" spc="23" dirty="0">
                <a:solidFill>
                  <a:srgbClr val="FFFFFF"/>
                </a:solidFill>
              </a:rPr>
              <a:t>at</a:t>
            </a:r>
            <a:r>
              <a:rPr lang="en-US" spc="4" dirty="0">
                <a:solidFill>
                  <a:srgbClr val="FFFFFF"/>
                </a:solidFill>
              </a:rPr>
              <a:t>e</a:t>
            </a:r>
            <a:r>
              <a:rPr lang="en-US" spc="71" dirty="0">
                <a:solidFill>
                  <a:srgbClr val="FFFFFF"/>
                </a:solidFill>
              </a:rPr>
              <a:t> </a:t>
            </a:r>
            <a:r>
              <a:rPr lang="en-US" spc="23" dirty="0">
                <a:solidFill>
                  <a:srgbClr val="FFFFFF"/>
                </a:solidFill>
              </a:rPr>
              <a:t>s</a:t>
            </a:r>
            <a:r>
              <a:rPr lang="en-US" spc="19" dirty="0">
                <a:solidFill>
                  <a:srgbClr val="FFFFFF"/>
                </a:solidFill>
              </a:rPr>
              <a:t>t</a:t>
            </a:r>
            <a:r>
              <a:rPr lang="en-US" spc="38" dirty="0">
                <a:solidFill>
                  <a:srgbClr val="FFFFFF"/>
                </a:solidFill>
              </a:rPr>
              <a:t>a</a:t>
            </a:r>
            <a:r>
              <a:rPr lang="en-US" spc="-8" dirty="0">
                <a:solidFill>
                  <a:srgbClr val="FFFFFF"/>
                </a:solidFill>
              </a:rPr>
              <a:t>k</a:t>
            </a:r>
            <a:r>
              <a:rPr lang="en-US" spc="38" dirty="0">
                <a:solidFill>
                  <a:srgbClr val="FFFFFF"/>
                </a:solidFill>
              </a:rPr>
              <a:t>ehold</a:t>
            </a:r>
            <a:r>
              <a:rPr lang="en-US" spc="34" dirty="0">
                <a:solidFill>
                  <a:srgbClr val="FFFFFF"/>
                </a:solidFill>
              </a:rPr>
              <a:t>e</a:t>
            </a:r>
            <a:r>
              <a:rPr lang="en-US" spc="15" dirty="0">
                <a:solidFill>
                  <a:srgbClr val="FFFFFF"/>
                </a:solidFill>
              </a:rPr>
              <a:t>r</a:t>
            </a:r>
            <a:r>
              <a:rPr lang="en-US" spc="4" dirty="0">
                <a:solidFill>
                  <a:srgbClr val="FFFFFF"/>
                </a:solidFill>
              </a:rPr>
              <a:t>s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marL="180975" marR="3810"/>
            <a:r>
              <a:rPr lang="en-US" spc="38" dirty="0">
                <a:solidFill>
                  <a:srgbClr val="FFFFFF"/>
                </a:solidFill>
              </a:rPr>
              <a:t>Indu</a:t>
            </a:r>
            <a:r>
              <a:rPr lang="en-US" spc="19" dirty="0">
                <a:solidFill>
                  <a:srgbClr val="FFFFFF"/>
                </a:solidFill>
              </a:rPr>
              <a:t>s</a:t>
            </a:r>
            <a:r>
              <a:rPr lang="en-US" spc="38" dirty="0">
                <a:solidFill>
                  <a:srgbClr val="FFFFFF"/>
                </a:solidFill>
              </a:rPr>
              <a:t>t</a:t>
            </a:r>
            <a:r>
              <a:rPr lang="en-US" spc="45" dirty="0">
                <a:solidFill>
                  <a:srgbClr val="FFFFFF"/>
                </a:solidFill>
              </a:rPr>
              <a:t>r</a:t>
            </a:r>
            <a:r>
              <a:rPr lang="en-US" spc="8" dirty="0">
                <a:solidFill>
                  <a:srgbClr val="FFFFFF"/>
                </a:solidFill>
              </a:rPr>
              <a:t>y</a:t>
            </a:r>
            <a:r>
              <a:rPr lang="en-US" spc="38" dirty="0">
                <a:solidFill>
                  <a:srgbClr val="FFFFFF"/>
                </a:solidFill>
              </a:rPr>
              <a:t>-dri</a:t>
            </a:r>
            <a:r>
              <a:rPr lang="en-US" spc="23" dirty="0">
                <a:solidFill>
                  <a:srgbClr val="FFFFFF"/>
                </a:solidFill>
              </a:rPr>
              <a:t>v</a:t>
            </a:r>
            <a:r>
              <a:rPr lang="en-US" spc="38" dirty="0">
                <a:solidFill>
                  <a:srgbClr val="FFFFFF"/>
                </a:solidFill>
              </a:rPr>
              <a:t>en</a:t>
            </a:r>
            <a:endParaRPr lang="en-US" dirty="0">
              <a:solidFill>
                <a:srgbClr val="FFFFFF"/>
              </a:solidFill>
            </a:endParaRPr>
          </a:p>
          <a:p>
            <a:pPr marL="180975">
              <a:spcBef>
                <a:spcPts val="825"/>
              </a:spcBef>
            </a:pPr>
            <a:r>
              <a:rPr lang="en-US" spc="38" dirty="0">
                <a:solidFill>
                  <a:srgbClr val="FFFFFF"/>
                </a:solidFill>
              </a:rPr>
              <a:t>No</a:t>
            </a:r>
            <a:r>
              <a:rPr lang="en-US" spc="-8" dirty="0">
                <a:solidFill>
                  <a:srgbClr val="FFFFFF"/>
                </a:solidFill>
              </a:rPr>
              <a:t>t</a:t>
            </a:r>
            <a:r>
              <a:rPr lang="en-US" spc="26" dirty="0">
                <a:solidFill>
                  <a:srgbClr val="FFFFFF"/>
                </a:solidFill>
              </a:rPr>
              <a:t>-</a:t>
            </a:r>
            <a:r>
              <a:rPr lang="en-US" spc="8" dirty="0">
                <a:solidFill>
                  <a:srgbClr val="FFFFFF"/>
                </a:solidFill>
              </a:rPr>
              <a:t>f</a:t>
            </a:r>
            <a:r>
              <a:rPr lang="en-US" spc="38" dirty="0">
                <a:solidFill>
                  <a:srgbClr val="FFFFFF"/>
                </a:solidFill>
              </a:rPr>
              <a:t>o</a:t>
            </a:r>
            <a:r>
              <a:rPr lang="en-US" spc="-4" dirty="0">
                <a:solidFill>
                  <a:srgbClr val="FFFFFF"/>
                </a:solidFill>
              </a:rPr>
              <a:t>r</a:t>
            </a:r>
            <a:r>
              <a:rPr lang="en-US" spc="38" dirty="0">
                <a:solidFill>
                  <a:srgbClr val="FFFFFF"/>
                </a:solidFill>
              </a:rPr>
              <a:t>-p</a:t>
            </a:r>
            <a:r>
              <a:rPr lang="en-US" spc="15" dirty="0">
                <a:solidFill>
                  <a:srgbClr val="FFFFFF"/>
                </a:solidFill>
              </a:rPr>
              <a:t>r</a:t>
            </a:r>
            <a:r>
              <a:rPr lang="en-US" spc="38" dirty="0">
                <a:solidFill>
                  <a:srgbClr val="FFFFFF"/>
                </a:solidFill>
              </a:rPr>
              <a:t>ofi</a:t>
            </a:r>
            <a:r>
              <a:rPr lang="en-US" spc="4" dirty="0">
                <a:solidFill>
                  <a:srgbClr val="FFFFFF"/>
                </a:solidFill>
              </a:rPr>
              <a:t>t</a:t>
            </a:r>
            <a:r>
              <a:rPr lang="en-US" spc="75" dirty="0">
                <a:solidFill>
                  <a:srgbClr val="FFFFFF"/>
                </a:solidFill>
              </a:rPr>
              <a:t> </a:t>
            </a:r>
            <a:r>
              <a:rPr lang="en-US" spc="38" dirty="0">
                <a:solidFill>
                  <a:srgbClr val="FFFFFF"/>
                </a:solidFill>
              </a:rPr>
              <a:t>o</a:t>
            </a:r>
            <a:r>
              <a:rPr lang="en-US" spc="19" dirty="0">
                <a:solidFill>
                  <a:srgbClr val="FFFFFF"/>
                </a:solidFill>
              </a:rPr>
              <a:t>r</a:t>
            </a:r>
            <a:r>
              <a:rPr lang="en-US" spc="11" dirty="0">
                <a:solidFill>
                  <a:srgbClr val="FFFFFF"/>
                </a:solidFill>
              </a:rPr>
              <a:t>g</a:t>
            </a:r>
            <a:r>
              <a:rPr lang="en-US" spc="38" dirty="0">
                <a:solidFill>
                  <a:srgbClr val="FFFFFF"/>
                </a:solidFill>
              </a:rPr>
              <a:t>ani</a:t>
            </a:r>
            <a:r>
              <a:rPr lang="en-US" spc="11" dirty="0">
                <a:solidFill>
                  <a:srgbClr val="FFFFFF"/>
                </a:solidFill>
              </a:rPr>
              <a:t>z</a:t>
            </a:r>
            <a:r>
              <a:rPr lang="en-US" spc="23" dirty="0">
                <a:solidFill>
                  <a:srgbClr val="FFFFFF"/>
                </a:solidFill>
              </a:rPr>
              <a:t>a</a:t>
            </a:r>
            <a:r>
              <a:rPr lang="en-US" spc="38" dirty="0">
                <a:solidFill>
                  <a:srgbClr val="FFFFFF"/>
                </a:solidFill>
              </a:rPr>
              <a:t>tion</a:t>
            </a:r>
          </a:p>
          <a:p>
            <a:pPr marL="180975">
              <a:spcBef>
                <a:spcPts val="825"/>
              </a:spcBef>
            </a:pPr>
            <a:r>
              <a:rPr lang="en-US" spc="38" dirty="0">
                <a:solidFill>
                  <a:srgbClr val="FFFFFF"/>
                </a:solidFill>
              </a:rPr>
              <a:t>For-profit </a:t>
            </a:r>
            <a:r>
              <a:rPr lang="en-US" spc="38">
                <a:solidFill>
                  <a:srgbClr val="FFFFFF"/>
                </a:solidFill>
              </a:rPr>
              <a:t>project company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0" name="Content Placeholder 119">
            <a:extLst>
              <a:ext uri="{FF2B5EF4-FFF2-40B4-BE49-F238E27FC236}">
                <a16:creationId xmlns:a16="http://schemas.microsoft.com/office/drawing/2014/main" id="{5508A31F-5A10-4111-BEF6-0E23A157A9F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764197" y="2118634"/>
            <a:ext cx="4645325" cy="45175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EEF90F6-65C9-45CA-8D7E-AB66891AB79F}"/>
              </a:ext>
            </a:extLst>
          </p:cNvPr>
          <p:cNvGrpSpPr/>
          <p:nvPr/>
        </p:nvGrpSpPr>
        <p:grpSpPr>
          <a:xfrm>
            <a:off x="1568999" y="142552"/>
            <a:ext cx="6622501" cy="1720319"/>
            <a:chOff x="0" y="718920"/>
            <a:chExt cx="6243067" cy="38376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4C1B757-27EC-498A-89EC-7E888425549D}"/>
                </a:ext>
              </a:extLst>
            </p:cNvPr>
            <p:cNvSpPr/>
            <p:nvPr/>
          </p:nvSpPr>
          <p:spPr>
            <a:xfrm>
              <a:off x="0" y="718920"/>
              <a:ext cx="6243067" cy="3837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DADB8B03-F63B-4EA8-A024-127070C3CB09}"/>
                </a:ext>
              </a:extLst>
            </p:cNvPr>
            <p:cNvSpPr txBox="1"/>
            <p:nvPr/>
          </p:nvSpPr>
          <p:spPr>
            <a:xfrm>
              <a:off x="18734" y="737654"/>
              <a:ext cx="6205599" cy="346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dirty="0"/>
                <a:t>Open Mic</a:t>
              </a: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9423486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Aitken Energy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0070C0"/>
      </a:accent1>
      <a:accent2>
        <a:srgbClr val="A6B727"/>
      </a:accent2>
      <a:accent3>
        <a:srgbClr val="FEC306"/>
      </a:accent3>
      <a:accent4>
        <a:srgbClr val="838383"/>
      </a:accent4>
      <a:accent5>
        <a:srgbClr val="7030A0"/>
      </a:accent5>
      <a:accent6>
        <a:srgbClr val="D72F2F"/>
      </a:accent6>
      <a:hlink>
        <a:srgbClr val="F59E00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A9C098-A058-4A59-AA77-E2402053F600}">
  <ds:schemaRefs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</TotalTime>
  <Words>237</Words>
  <Application>Microsoft Office PowerPoint</Application>
  <PresentationFormat>On-screen Show (4:3)</PresentationFormat>
  <Paragraphs>50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Corbel</vt:lpstr>
      <vt:lpstr>Wingdings</vt:lpstr>
      <vt:lpstr>Wingdings 2</vt:lpstr>
      <vt:lpstr>Frame</vt:lpstr>
      <vt:lpstr>Presentation</vt:lpstr>
      <vt:lpstr>Acrobat Document</vt:lpstr>
      <vt:lpstr>Microsoft PowerPoint Presentation</vt:lpstr>
      <vt:lpstr>Australian Microgrid Centre of Excellence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Microgrid Centre of Excellence</dc:title>
  <dc:creator>Liz Aitken</dc:creator>
  <cp:lastModifiedBy>Terry Mohn</cp:lastModifiedBy>
  <cp:revision>34</cp:revision>
  <dcterms:created xsi:type="dcterms:W3CDTF">2020-11-02T08:59:08Z</dcterms:created>
  <dcterms:modified xsi:type="dcterms:W3CDTF">2021-08-04T03:53:39Z</dcterms:modified>
</cp:coreProperties>
</file>